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2" r:id="rId10"/>
    <p:sldId id="265" r:id="rId11"/>
    <p:sldId id="266" r:id="rId12"/>
    <p:sldId id="267" r:id="rId13"/>
    <p:sldId id="268" r:id="rId14"/>
    <p:sldId id="269" r:id="rId15"/>
    <p:sldId id="294" r:id="rId16"/>
    <p:sldId id="295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9" r:id="rId30"/>
    <p:sldId id="283" r:id="rId31"/>
    <p:sldId id="284" r:id="rId32"/>
    <p:sldId id="285" r:id="rId33"/>
    <p:sldId id="286" r:id="rId34"/>
    <p:sldId id="287" r:id="rId35"/>
    <p:sldId id="288" r:id="rId36"/>
    <p:sldId id="290" r:id="rId37"/>
  </p:sldIdLst>
  <p:sldSz cx="18291175" cy="10290175"/>
  <p:notesSz cx="6858000" cy="9144000"/>
  <p:defaultTextStyle>
    <a:defPPr>
      <a:defRPr lang="en-US"/>
    </a:defPPr>
    <a:lvl1pPr marL="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00"/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55950" autoAdjust="0"/>
  </p:normalViewPr>
  <p:slideViewPr>
    <p:cSldViewPr snapToGrid="0">
      <p:cViewPr varScale="1">
        <p:scale>
          <a:sx n="26" d="100"/>
          <a:sy n="26" d="100"/>
        </p:scale>
        <p:origin x="-1896" y="-102"/>
      </p:cViewPr>
      <p:guideLst>
        <p:guide orient="horz" pos="3241"/>
        <p:guide pos="5761"/>
      </p:guideLst>
    </p:cSldViewPr>
  </p:slideViewPr>
  <p:outlineViewPr>
    <p:cViewPr>
      <p:scale>
        <a:sx n="33" d="100"/>
        <a:sy n="33" d="100"/>
      </p:scale>
      <p:origin x="0" y="2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FBA62-3BBA-49D4-BF67-8DEA5E35976C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140FA-3777-46F4-A552-C2600DA8BC7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01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F6D59-967B-4C38-8F56-06113FE21CA1}" type="datetimeFigureOut">
              <a:rPr lang="en-US" smtClean="0"/>
              <a:t>7/24/2014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8336F-6BCD-4FCF-9783-AA4034950C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morning everyone.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I'll present a novel tiled-based sampling method that can generate point distributions with arbitrary user-specified spectra.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work is the result of collaboration of people from the French lab CNRS-LIRIS, Stanford and Caltech.</a:t>
            </a:r>
            <a:endParaRPr lang="en-US" u="sng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70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building blocks of our system are hexagons,   which provide better anisotropy and simpler connectivity than squares.</a:t>
            </a:r>
          </a:p>
          <a:p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hexagons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recursively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subdivided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smaller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hexagons</a:t>
            </a:r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thus densifying the underlying lattice.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This hexagonal lattice is then used to build a more complex hierarchical non-periodic tiling system.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77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construct this system,   we group hexagons into connected triplets,  which are called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then enumerate all possible geometric configurations, as shown here.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each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constituent hexagons are subdivided   and clustered into further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find more details about this step in the paper.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These rules form a closed and finite subdivision system   that can produce a hierarchical  and non-periodic tiling.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63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Fourier spectrum of this tiling is more isotropic than previous tile-based methods.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due both to the hexagonal lattice and to a greater variety of tiles.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we still have small spectral peaks and regularities, as shown with red circles.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Because our tiling is generated by applying a recursive subdivision scheme,  that retain each tiles’ borders,    some alignments will arise on the borders of the previous levels of tiles.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enough to generate small but still harmful spectral peaks.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9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overcome this issue we define a new </a:t>
            </a:r>
            <a:r>
              <a:rPr lang="en-US" sz="2400" b="0" i="0" u="none" strike="noStrike" kern="1200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lattice  …  (from group of hexagons called </a:t>
            </a:r>
            <a:r>
              <a:rPr lang="en-US" sz="2400" b="0" i="0" u="none" strike="noStrike" kern="1200" baseline="0" dirty="0" err="1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.)</a:t>
            </a:r>
            <a:endParaRPr lang="en-US" sz="2400" b="0" i="0" u="none" dirty="0">
              <a:solidFill>
                <a:schemeClr val="accent2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829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from group of hexagons  called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24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be randomly perturbed at each subdivision    to eliminate the regularities in the tiling.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5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shuffle the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borders while keeping their capacity … (we first consider triple-edge modifiers comprised of three connected borders.)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04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 we first consider triple-edge modifiers   comprised of three connected borders.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74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of these triple-edge modifiers is characterized by three binary words. 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one bit in these words   induces a local modification of the corresponding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border.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81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stochastic process randomly selects these binary words   from a set of admissible triple-edge modifiers.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admissible set enforces the preservation of the underlying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tiling.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find more details in the paper.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2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simply, sampling is the process of discretizing a continuous function.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Intuitively,   we want the samples to be evenly distributed,    and potentially,  to have a local density of samples   proportional to the local value of the function.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When these samples are then used in techniques such as reconstruction or integral approximation,    the nature of their distribution will have a big impact on the quality of the results.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76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of these triple-edge modifiers   is randomly picked from all possible perturbations.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94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 producing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same capacities,  that form an infinite lattice.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5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obtain a finite number of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apply, in fact, the stochastic process to a finite set of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order to get a bi-periodic set of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hextiles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12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before,   to construct a hierarchical non-periodic tiling system,    we enumerate all possible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trihexes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this lattice.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for each of them,   we construct a unique subdivision rule.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42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applying this set of deterministic subdivision rules,   we achieve our goal of creating a non-periodic hierarchical tiling.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distribution of tiles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now free of spectral peaks    and is nearly isotropic.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Thus, this tiling system provides a good base  to build a high quality sampling system.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2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construct a sampling distribution we start with an arbitrary irregular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  that we subdivide to reach the desired density.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this tiling,   we compute the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each tile   to obtain our base sampling distribution.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30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reach the desired spectral target,   we need to optimize these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 offsets between tile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their optimized positions   are then sufficient to shape the spectrum to the desired profile.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90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perform a full optimization,  we generate a collection of patches   from each irregular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trihex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our library and their possible neighborhoods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such patch is characterized by an unique structural index     and contains a set of tile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be optimized.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offset between the base position and the optimized one   is then stored in a lookup table   and sorted by its structural index.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find details on this part in the paper.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6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Consequently, to attain different spectral targets,    we need to produce different lookup tables.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74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summary,    our system requires a pre-computation phase before a fast sampling generation.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Subdivision rules allow us to generate a hierarchical non-periodic tiling   where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produce a basic sample distribution.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offset vectors obtained from the optimization of these samples   are then stored in a lookup table.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sampling phase consist of two simple steps: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generating a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tiling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the desired density,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and then adding the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precomputed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offset vectors to the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each tile.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3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  as shown on the left,   local sparseness of samples generates a noisy reconstruction.</a:t>
            </a:r>
            <a:endParaRPr lang="fr-FR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issue can be aliasing,   which results from the interference between regularities in sampling    and regularities in the function.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15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Compared to previous tile-based methods,    this system produces blue-noise distributions of much better quality   and without spectral peaks.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90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fact,  for blue-noise sampling,     we produce distributions of equivalent quality than the best state-of-the-art blue-noise methods.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8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also produce more specific distributions   like this step function spectrum.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result is equivalent to general noise methods.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78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spectral control allows us to reproduce real distributions.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 we generate a forest with the same distribution properties than a </a:t>
            </a:r>
            <a:r>
              <a:rPr lang="en-US" sz="2400" b="1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measured forest.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99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term of speed, more than a million points can be generated per second, as with previous tile-based methods.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allow to generate high quality blue-noise distribution at lower complexity.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example, we generate one million points   five order of magnitude faster   than </a:t>
            </a:r>
            <a:r>
              <a:rPr lang="en-US" sz="24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Bnot</a:t>
            </a:r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algorithm.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9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hierarchical nature of the tiling system,  it's possible to generate adaptive samplings    where the density of sample is locally proportional to a density function.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405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summarize our contributions: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we propose a novel hierarchical    and non-periodic tiling system.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400" b="1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property of this system is absence of spectral peaks.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we propose a novel sampling system which generates adaptive distributions     with control over their spectral characteristics.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want additional information,   you can get supplementary material and source code on this website.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Thank you.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72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simplest way to generate sample positions   is to calculate a rectangular grid.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method has the advantage of sampling the whole space uniformly.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it produces strong aliasing artifacts  when the sampling frequency is smaller than twice  the maximum frequency of the function.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simple solution  is to choose the position of each sample at random.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type of distribution,   all frequencies are equally sampled,  as indicated by the constant Fourier spectrum.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However,   this distribution doesn't guarantee a local uniformity,   as you can see by the presence of local voids and clusters of samples.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will lead to noisy images   after reconstruction or integration.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88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the nineteen-eighties,  many algorithms have been proposed to enhance sampling quality   given a constant number of samples.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Poisson Disk methods,   a random sample position is chosen,  while respecting constraints on minimum allowed point-to-point distances.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method guarantees much better uniformity when compared to random sampling.</a:t>
            </a:r>
            <a:endParaRPr lang="en-US" noProof="0" dirty="0" smtClean="0"/>
          </a:p>
          <a:p>
            <a:r>
              <a:rPr lang="en-US" noProof="0" dirty="0" smtClean="0"/>
              <a:t>====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other methods are based on optimization.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core of these methods   is the minimization of an energy function   associated with the samples.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the best-quality sampling distribution  are obtained with this kind of methods.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distributions and spectra are known as </a:t>
            </a:r>
            <a:r>
              <a:rPr lang="en-US" sz="2400" b="0" i="1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blue-noise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which is very popular in computer graphics.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Notice that for both kind of methods, there are no frequency peaks in the spectral domain, thus limiting aliasing artifacts.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While these methods aim to generate distributions with superior blue-noise spectra, there are instances in which we may need other types of distributions.</a:t>
            </a:r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18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last two years, new methods have been proposed to generate sampling distributions with user-specified Fourier spectra.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allow for the generation of distributions with the best properties needed for particular applications.</a:t>
            </a:r>
          </a:p>
          <a:p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Unfortunately, most of these advanced sampling methods are not suitable in practice, due to their complexity and runtime speed limitations.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3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Tile-based methods aim at reducing sampling generation complexity while producing sufficiently good sampling distributions.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methods are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two steps: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a hierarchical and non-periodic tiling system is construct,   where tiles’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forms a basic sampling.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the sample position are optimized to obtain a better sampling distribution.</a:t>
            </a:r>
          </a:p>
          <a:p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offsets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vectors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stored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a </a:t>
            </a:r>
            <a:r>
              <a:rPr lang="fr-FR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lookup</a:t>
            </a:r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table.</a:t>
            </a:r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tilings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shown in this slide come from previous tile-based methods   and the red dots indicate the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each tile.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Fourier spectrum of these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barycenters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contain a lot of peaks, highlighted with circles.</a:t>
            </a: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express patterns and regularities in these </a:t>
            </a:r>
            <a:r>
              <a:rPr lang="en-US" sz="2400" b="0" i="0" u="none" strike="noStrike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tilings</a:t>
            </a:r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fr-FR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after the optimization of the samples' positions,     spectral peaks still remain because of the inherent regularities of the tiling.</a:t>
            </a:r>
          </a:p>
          <a:p>
            <a:endParaRPr lang="en-US" sz="2400" b="0" i="0" u="none" strike="noStrike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This is the main problem we address in this work.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73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propose a sampling method that overcomes the drawbacks of previous tile-based methods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that can generate sampling distributions   of equivalent quality than the best state-of-the-art sampling methods.</a:t>
            </a: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with General Noise methods,   we can also produce distributions with user-specified Fourier spectra.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89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achieve this goal, we need a hierarchical tiling system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that is non-periodic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and free of strong regularities.</a:t>
            </a:r>
          </a:p>
          <a:p>
            <a:r>
              <a:rPr lang="fr-FR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====</a:t>
            </a:r>
            <a:endParaRPr lang="en-US" sz="24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24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Also, this tiling must support a sampling system with spectral control.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8336F-6BCD-4FCF-9783-AA4034950C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8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9"/>
          </a:xfrm>
        </p:spPr>
        <p:txBody>
          <a:bodyPr>
            <a:normAutofit/>
          </a:bodyPr>
          <a:lstStyle>
            <a:lvl1pPr algn="ctr">
              <a:defRPr sz="8800" b="0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3261102" y="412085"/>
            <a:ext cx="4115514" cy="8779997"/>
          </a:xfrm>
        </p:spPr>
        <p:txBody>
          <a:bodyPr vert="eaVert"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4559" y="412085"/>
            <a:ext cx="12041690" cy="8779997"/>
          </a:xfrm>
        </p:spPr>
        <p:txBody>
          <a:bodyPr vert="eaVert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838" y="3587644"/>
            <a:ext cx="15547499" cy="2205719"/>
          </a:xfrm>
        </p:spPr>
        <p:txBody>
          <a:bodyPr>
            <a:normAutofit/>
          </a:bodyPr>
          <a:lstStyle>
            <a:lvl1pPr algn="ctr">
              <a:defRPr sz="8000" b="0" i="0">
                <a:effectLst/>
              </a:defRPr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>
            <a:normAutofit/>
          </a:bodyPr>
          <a:lstStyle>
            <a:lvl1pPr marL="0" indent="0" algn="ctr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559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298014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559" y="391093"/>
            <a:ext cx="16462058" cy="1412316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559" y="2303381"/>
            <a:ext cx="8081779" cy="959940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>
                <a:effectLst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14559" y="3263319"/>
            <a:ext cx="8081779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9291666" y="2303381"/>
            <a:ext cx="8084953" cy="959940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>
                <a:effectLst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9291666" y="3263319"/>
            <a:ext cx="8084953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3806638" y="9565782"/>
            <a:ext cx="4267941" cy="547857"/>
          </a:xfrm>
        </p:spPr>
        <p:txBody>
          <a:bodyPr/>
          <a:lstStyle>
            <a:lvl1pPr>
              <a:defRPr sz="2800" b="1"/>
            </a:lvl1pPr>
          </a:lstStyle>
          <a:p>
            <a:fld id="{C7EF4161-969C-41E1-97B5-F8BAC7FB796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562" y="409700"/>
            <a:ext cx="6017671" cy="1743614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51341" y="409703"/>
            <a:ext cx="10225275" cy="878238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562" y="2153317"/>
            <a:ext cx="6017671" cy="7038766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7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6400"/>
            </a:lvl1pPr>
            <a:lvl2pPr marL="914583" indent="0">
              <a:buNone/>
              <a:defRPr sz="5600"/>
            </a:lvl2pPr>
            <a:lvl3pPr marL="1829166" indent="0">
              <a:buNone/>
              <a:defRPr sz="4800"/>
            </a:lvl3pPr>
            <a:lvl4pPr marL="2743749" indent="0">
              <a:buNone/>
              <a:defRPr sz="4000"/>
            </a:lvl4pPr>
            <a:lvl5pPr marL="3658332" indent="0">
              <a:buNone/>
              <a:defRPr sz="4000"/>
            </a:lvl5pPr>
            <a:lvl6pPr marL="4572914" indent="0">
              <a:buNone/>
              <a:defRPr sz="4000"/>
            </a:lvl6pPr>
            <a:lvl7pPr marL="5487497" indent="0">
              <a:buNone/>
              <a:defRPr sz="4000"/>
            </a:lvl7pPr>
            <a:lvl8pPr marL="6402080" indent="0">
              <a:buNone/>
              <a:defRPr sz="4000"/>
            </a:lvl8pPr>
            <a:lvl9pPr marL="7316663" indent="0">
              <a:buNone/>
              <a:defRPr sz="4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7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5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1173" cy="10290175"/>
          </a:xfrm>
          <a:prstGeom prst="rect">
            <a:avLst/>
          </a:prstGeom>
          <a:noFill/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4559" y="412085"/>
            <a:ext cx="16462058" cy="1715029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/>
          </a:bodyPr>
          <a:lstStyle/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559" y="2401043"/>
            <a:ext cx="16462058" cy="6791039"/>
          </a:xfrm>
          <a:prstGeom prst="rect">
            <a:avLst/>
          </a:prstGeom>
        </p:spPr>
        <p:txBody>
          <a:bodyPr vert="horz" lIns="182917" tIns="91458" rIns="182917" bIns="91458" rtlCol="0">
            <a:normAutofit/>
          </a:bodyPr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14559" y="9537469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249485" y="9537469"/>
            <a:ext cx="5792205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3806638" y="9565782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F4161-969C-41E1-97B5-F8BAC7FB796F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Image 6"/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593" y="320551"/>
            <a:ext cx="3527986" cy="9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9166" rtl="0" eaLnBrk="1" latinLnBrk="0" hangingPunct="1">
        <a:spcBef>
          <a:spcPct val="0"/>
        </a:spcBef>
        <a:buNone/>
        <a:defRPr sz="6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937" indent="-685937" algn="l" defTabSz="1829166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486197" indent="-571614" algn="l" defTabSz="1829166" rtl="0" eaLnBrk="1" latinLnBrk="0" hangingPunct="1">
        <a:spcBef>
          <a:spcPct val="20000"/>
        </a:spcBef>
        <a:buFont typeface="Arial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457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1040" indent="-457291" algn="l" defTabSz="1829166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5623" indent="-457291" algn="l" defTabSz="1829166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30206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4789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9372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3954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58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166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749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332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914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7497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08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666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iris.cnrs.fr/polyhex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1374743" y="1963817"/>
            <a:ext cx="15547499" cy="2940957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Fast Tile-Based Adaptive Sampling With User-Specified Spectra</a:t>
            </a: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2483789" y="5222416"/>
            <a:ext cx="13323597" cy="2227639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Katherine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Breeden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689" y="8368732"/>
            <a:ext cx="1440408" cy="144040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77" y="8349526"/>
            <a:ext cx="1478819" cy="14788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02" y="8626804"/>
            <a:ext cx="2053921" cy="9242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830" y="8287907"/>
            <a:ext cx="1602054" cy="160205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80" y="8531809"/>
            <a:ext cx="2494589" cy="11142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018043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16561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932011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997093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406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9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t="2881" r="57166" b="2877"/>
          <a:stretch/>
        </p:blipFill>
        <p:spPr>
          <a:xfrm>
            <a:off x="1225427" y="2912839"/>
            <a:ext cx="6407992" cy="6407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1080690" y="1978476"/>
            <a:ext cx="344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Hexagonal</a:t>
            </a:r>
            <a:r>
              <a:rPr lang="en-US" dirty="0" smtClean="0"/>
              <a:t> lattice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9403571" y="1978475"/>
            <a:ext cx="7014824" cy="7453975"/>
            <a:chOff x="9403571" y="1978475"/>
            <a:chExt cx="7014824" cy="745397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7" t="17632" r="37350" b="11098"/>
            <a:stretch/>
          </p:blipFill>
          <p:spPr>
            <a:xfrm>
              <a:off x="9469624" y="2768821"/>
              <a:ext cx="6913316" cy="3162032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9403571" y="1978475"/>
              <a:ext cx="5790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</a:t>
              </a:r>
              <a:r>
                <a:rPr lang="en-US" b="1" dirty="0" smtClean="0">
                  <a:solidFill>
                    <a:srgbClr val="0070C0"/>
                  </a:solidFill>
                </a:rPr>
                <a:t>subdivision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scheme</a:t>
              </a:r>
              <a:endParaRPr lang="en-US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4" t="17672" r="-1" b="10039"/>
            <a:stretch/>
          </p:blipFill>
          <p:spPr>
            <a:xfrm>
              <a:off x="9433619" y="6225208"/>
              <a:ext cx="6984776" cy="3207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59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Polyhexes</a:t>
            </a:r>
            <a:r>
              <a:rPr lang="en-US" dirty="0" smtClean="0"/>
              <a:t> &amp; Subdivision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10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6343" y="3470957"/>
            <a:ext cx="7671212" cy="578733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42326" y="2272694"/>
            <a:ext cx="3920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possible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10284229" y="2991924"/>
            <a:ext cx="6793597" cy="6761200"/>
            <a:chOff x="10407088" y="3074796"/>
            <a:chExt cx="6741898" cy="6709747"/>
          </a:xfrm>
        </p:grpSpPr>
        <p:sp>
          <p:nvSpPr>
            <p:cNvPr id="14" name="Rectangle 13"/>
            <p:cNvSpPr/>
            <p:nvPr/>
          </p:nvSpPr>
          <p:spPr>
            <a:xfrm>
              <a:off x="10896929" y="3074796"/>
              <a:ext cx="6252057" cy="625205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tx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3439" y="3194766"/>
              <a:ext cx="6252057" cy="625205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4424" y="3319481"/>
              <a:ext cx="6252057" cy="625205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45410" y="3425984"/>
              <a:ext cx="6252057" cy="625205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07088" y="3532486"/>
              <a:ext cx="6252057" cy="625205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0430445" y="2272695"/>
            <a:ext cx="6071855" cy="6740917"/>
            <a:chOff x="10430445" y="2272695"/>
            <a:chExt cx="6071855" cy="674091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6613" y="3988010"/>
              <a:ext cx="5359470" cy="5025602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0430445" y="2272695"/>
              <a:ext cx="6071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dirty="0" smtClean="0"/>
                <a:t>for each </a:t>
              </a:r>
              <a:r>
                <a:rPr lang="en-US" dirty="0" err="1" smtClean="0"/>
                <a:t>trihex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18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previous systems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11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3168923" y="2048743"/>
            <a:ext cx="11395571" cy="7776864"/>
            <a:chOff x="2952899" y="2120751"/>
            <a:chExt cx="11395571" cy="7776864"/>
          </a:xfrm>
        </p:grpSpPr>
        <p:pic>
          <p:nvPicPr>
            <p:cNvPr id="4" name="Espace réservé du contenu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99" y="2809707"/>
              <a:ext cx="11395571" cy="70879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4537075" y="2120752"/>
              <a:ext cx="1692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7677842" y="2120751"/>
              <a:ext cx="25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1721152" y="2120752"/>
              <a:ext cx="1758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0070C0"/>
                  </a:solidFill>
                </a:rPr>
                <a:t>Trihexes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752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from a standard </a:t>
            </a:r>
            <a:r>
              <a:rPr lang="en-US" b="1" dirty="0" smtClean="0">
                <a:solidFill>
                  <a:srgbClr val="0070C0"/>
                </a:solidFill>
              </a:rPr>
              <a:t>hexagonal lattice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13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8808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Construct a quasi-hexagonal lattice of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2"/>
          </a:xfrm>
          <a:prstGeom prst="rect">
            <a:avLst/>
          </a:prstGeom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156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Transformed in a quasi-hexagonal lattice of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7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0832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Reassign </a:t>
            </a:r>
            <a:r>
              <a:rPr lang="en-US" dirty="0" err="1" smtClean="0"/>
              <a:t>hextiles</a:t>
            </a:r>
            <a:r>
              <a:rPr lang="en-US" dirty="0" smtClean="0"/>
              <a:t> borders to obtain </a:t>
            </a:r>
            <a:r>
              <a:rPr lang="en-US" b="1" dirty="0" smtClean="0">
                <a:solidFill>
                  <a:srgbClr val="0070C0"/>
                </a:solidFill>
              </a:rPr>
              <a:t>triple-edge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1038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70C0"/>
                </a:solidFill>
              </a:rPr>
              <a:t>triple-edge modifier </a:t>
            </a:r>
            <a:r>
              <a:rPr lang="en-US" dirty="0" smtClean="0"/>
              <a:t>is defined by 3 binary words (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70C0"/>
                </a:solidFill>
              </a:rPr>
              <a:t>B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B050"/>
                </a:solidFill>
              </a:rPr>
              <a:t>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288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words are </a:t>
            </a:r>
            <a:r>
              <a:rPr lang="en-US" b="1" dirty="0" smtClean="0">
                <a:solidFill>
                  <a:srgbClr val="0070C0"/>
                </a:solidFill>
              </a:rPr>
              <a:t>randomly </a:t>
            </a:r>
            <a:r>
              <a:rPr lang="en-US" dirty="0" smtClean="0"/>
              <a:t>set with an equal number of positive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</a:t>
            </a:fld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8981169" y="2892275"/>
            <a:ext cx="7750405" cy="6836463"/>
            <a:chOff x="8981168" y="3106280"/>
            <a:chExt cx="7750405" cy="6836463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68" y="3106280"/>
              <a:ext cx="4562336" cy="68364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7" name="Groupe 56"/>
            <p:cNvGrpSpPr/>
            <p:nvPr/>
          </p:nvGrpSpPr>
          <p:grpSpPr>
            <a:xfrm>
              <a:off x="10570967" y="3345332"/>
              <a:ext cx="6160606" cy="5749536"/>
              <a:chOff x="10570967" y="3345332"/>
              <a:chExt cx="6160606" cy="5749536"/>
            </a:xfrm>
          </p:grpSpPr>
          <p:grpSp>
            <p:nvGrpSpPr>
              <p:cNvPr id="55" name="Groupe 54"/>
              <p:cNvGrpSpPr/>
              <p:nvPr/>
            </p:nvGrpSpPr>
            <p:grpSpPr>
              <a:xfrm>
                <a:off x="10570967" y="3345332"/>
                <a:ext cx="6160606" cy="2553123"/>
                <a:chOff x="10570967" y="3345332"/>
                <a:chExt cx="6160606" cy="2553123"/>
              </a:xfrm>
            </p:grpSpPr>
            <p:pic>
              <p:nvPicPr>
                <p:cNvPr id="12" name="Image 11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04688" y="3408093"/>
                  <a:ext cx="2426885" cy="2426885"/>
                </a:xfrm>
                <a:prstGeom prst="rect">
                  <a:avLst/>
                </a:prstGeom>
                <a:ln w="76200">
                  <a:solidFill>
                    <a:srgbClr val="0070C0"/>
                  </a:solidFill>
                </a:ln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10570967" y="4145397"/>
                  <a:ext cx="540000" cy="540000"/>
                </a:xfrm>
                <a:prstGeom prst="rect">
                  <a:avLst/>
                </a:prstGeom>
                <a:solidFill>
                  <a:srgbClr val="0070C0">
                    <a:alpha val="50196"/>
                  </a:srgb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Connecteur droit 15"/>
                <p:cNvCxnSpPr/>
                <p:nvPr/>
              </p:nvCxnSpPr>
              <p:spPr>
                <a:xfrm flipV="1">
                  <a:off x="11110967" y="3345332"/>
                  <a:ext cx="3138433" cy="80006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>
                  <a:off x="11110967" y="4685397"/>
                  <a:ext cx="3138433" cy="1213058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e 55"/>
              <p:cNvGrpSpPr/>
              <p:nvPr/>
            </p:nvGrpSpPr>
            <p:grpSpPr>
              <a:xfrm>
                <a:off x="11696563" y="6549021"/>
                <a:ext cx="5035010" cy="2545847"/>
                <a:chOff x="11696563" y="6549021"/>
                <a:chExt cx="5035010" cy="2545847"/>
              </a:xfrm>
            </p:grpSpPr>
            <p:pic>
              <p:nvPicPr>
                <p:cNvPr id="10" name="Image 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04688" y="6605080"/>
                  <a:ext cx="2426885" cy="2426885"/>
                </a:xfrm>
                <a:prstGeom prst="rect">
                  <a:avLst/>
                </a:prstGeom>
                <a:ln w="76200">
                  <a:solidFill>
                    <a:srgbClr val="0070C0"/>
                  </a:solidFill>
                </a:ln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11696563" y="8444922"/>
                  <a:ext cx="504056" cy="504056"/>
                </a:xfrm>
                <a:prstGeom prst="rect">
                  <a:avLst/>
                </a:prstGeom>
                <a:solidFill>
                  <a:srgbClr val="0070C0">
                    <a:alpha val="50196"/>
                  </a:srgb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Connecteur droit 20"/>
                <p:cNvCxnSpPr/>
                <p:nvPr/>
              </p:nvCxnSpPr>
              <p:spPr>
                <a:xfrm flipV="1">
                  <a:off x="12200619" y="6549021"/>
                  <a:ext cx="2048781" cy="189590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/>
                <p:cNvCxnSpPr/>
                <p:nvPr/>
              </p:nvCxnSpPr>
              <p:spPr>
                <a:xfrm>
                  <a:off x="12200619" y="8948978"/>
                  <a:ext cx="2048781" cy="14589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ZoneTexte 5"/>
          <p:cNvSpPr txBox="1"/>
          <p:nvPr/>
        </p:nvSpPr>
        <p:spPr>
          <a:xfrm>
            <a:off x="1851635" y="1923547"/>
            <a:ext cx="5947782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/>
              <a:t>Given a </a:t>
            </a:r>
            <a:r>
              <a:rPr lang="en-US" b="1" dirty="0">
                <a:solidFill>
                  <a:srgbClr val="0070C0"/>
                </a:solidFill>
              </a:rPr>
              <a:t>density function</a:t>
            </a:r>
            <a:r>
              <a:rPr lang="en-US" dirty="0"/>
              <a:t> </a:t>
            </a:r>
            <a:r>
              <a:rPr lang="en-US" i="1" dirty="0"/>
              <a:t>d(</a:t>
            </a:r>
            <a:r>
              <a:rPr lang="en-US" i="1" dirty="0" err="1"/>
              <a:t>x,y</a:t>
            </a:r>
            <a:r>
              <a:rPr lang="en-US" i="1" dirty="0"/>
              <a:t>)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81168" y="1646546"/>
            <a:ext cx="7750406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Find a </a:t>
            </a:r>
            <a:r>
              <a:rPr lang="en-US" b="1" dirty="0" smtClean="0">
                <a:solidFill>
                  <a:srgbClr val="0070C0"/>
                </a:solidFill>
              </a:rPr>
              <a:t>discrete </a:t>
            </a:r>
            <a:r>
              <a:rPr lang="en-US" b="1" dirty="0">
                <a:solidFill>
                  <a:srgbClr val="0070C0"/>
                </a:solidFill>
              </a:rPr>
              <a:t>sample distribution </a:t>
            </a:r>
            <a:r>
              <a:rPr lang="en-US" dirty="0"/>
              <a:t>with density locally proportional to </a:t>
            </a:r>
            <a:r>
              <a:rPr lang="en-US" i="1" dirty="0"/>
              <a:t>d(x, y</a:t>
            </a:r>
            <a:r>
              <a:rPr lang="en-US" i="1" dirty="0" smtClean="0"/>
              <a:t>)</a:t>
            </a:r>
            <a:endParaRPr lang="en-US" i="1" dirty="0"/>
          </a:p>
        </p:txBody>
      </p:sp>
      <p:grpSp>
        <p:nvGrpSpPr>
          <p:cNvPr id="24" name="Groupe 23"/>
          <p:cNvGrpSpPr/>
          <p:nvPr/>
        </p:nvGrpSpPr>
        <p:grpSpPr>
          <a:xfrm>
            <a:off x="1479113" y="2890507"/>
            <a:ext cx="4938468" cy="6840000"/>
            <a:chOff x="2064998" y="2968990"/>
            <a:chExt cx="4938468" cy="6840000"/>
          </a:xfrm>
        </p:grpSpPr>
        <p:sp>
          <p:nvSpPr>
            <p:cNvPr id="4" name="ZoneTexte 3"/>
            <p:cNvSpPr txBox="1"/>
            <p:nvPr/>
          </p:nvSpPr>
          <p:spPr>
            <a:xfrm>
              <a:off x="2064998" y="7844285"/>
              <a:ext cx="430887" cy="196470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dirty="0" smtClean="0"/>
                <a:t>ourtesy of P. </a:t>
              </a:r>
              <a:r>
                <a:rPr lang="en-US" sz="1600" dirty="0" err="1" smtClean="0"/>
                <a:t>Debevec</a:t>
              </a:r>
              <a:endParaRPr lang="en-US" sz="1600" dirty="0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520" y="2968990"/>
              <a:ext cx="4565946" cy="68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1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19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8684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triple-edge modifiers is randomly picked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7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20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2"/>
          </a:xfrm>
          <a:prstGeom prst="rect">
            <a:avLst/>
          </a:prstGeom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306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construction guarantees </a:t>
            </a:r>
            <a:r>
              <a:rPr lang="en-US" b="1" dirty="0" smtClean="0">
                <a:solidFill>
                  <a:srgbClr val="0070C0"/>
                </a:solidFill>
              </a:rPr>
              <a:t>equal capacity  </a:t>
            </a:r>
            <a:r>
              <a:rPr lang="en-US" dirty="0" smtClean="0"/>
              <a:t>for all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1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8" cy="6773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9753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Perturbation cover the plane through </a:t>
            </a:r>
            <a:r>
              <a:rPr lang="en-US" b="1" dirty="0" smtClean="0">
                <a:solidFill>
                  <a:srgbClr val="0070C0"/>
                </a:solidFill>
              </a:rPr>
              <a:t>bi-periodicity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10242478" y="3196022"/>
            <a:ext cx="6793597" cy="6761201"/>
            <a:chOff x="10148044" y="3089199"/>
            <a:chExt cx="6793597" cy="6761201"/>
          </a:xfrm>
        </p:grpSpPr>
        <p:sp>
          <p:nvSpPr>
            <p:cNvPr id="9" name="Rectangle 8"/>
            <p:cNvSpPr/>
            <p:nvPr/>
          </p:nvSpPr>
          <p:spPr>
            <a:xfrm>
              <a:off x="10641641" y="3089199"/>
              <a:ext cx="6300000" cy="630000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tx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27281" y="3210089"/>
              <a:ext cx="6300000" cy="630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407353" y="3335760"/>
              <a:ext cx="6300000" cy="63000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87427" y="3443080"/>
              <a:ext cx="6300000" cy="6300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44" y="3550400"/>
              <a:ext cx="6300000" cy="630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</a:t>
            </a:r>
            <a:r>
              <a:rPr lang="en-US" dirty="0" err="1" smtClean="0"/>
              <a:t>Polyhexes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22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91" y="3470959"/>
            <a:ext cx="8360148" cy="58089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42326" y="2272694"/>
            <a:ext cx="6224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r>
              <a:rPr lang="el-GR" dirty="0"/>
              <a:t> ∙</a:t>
            </a:r>
            <a:r>
              <a:rPr lang="fr-FR" dirty="0"/>
              <a:t> </a:t>
            </a:r>
            <a:r>
              <a:rPr lang="el-GR" dirty="0"/>
              <a:t>λ</a:t>
            </a:r>
            <a:r>
              <a:rPr lang="en-US" dirty="0" smtClean="0"/>
              <a:t> possible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571" y="4015423"/>
            <a:ext cx="3459814" cy="55836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242478" y="1995693"/>
            <a:ext cx="48799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Subdivision rule </a:t>
            </a:r>
            <a:r>
              <a:rPr lang="en-US" dirty="0" smtClean="0"/>
              <a:t>for each irregular  </a:t>
            </a:r>
            <a:r>
              <a:rPr lang="en-US" dirty="0" err="1" smtClean="0"/>
              <a:t>trihex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1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previous systems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23</a:t>
            </a:fld>
            <a:endParaRPr lang="en-US"/>
          </a:p>
        </p:txBody>
      </p:sp>
      <p:pic>
        <p:nvPicPr>
          <p:cNvPr id="4" name="Espace réservé du contenu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84" y="2836807"/>
            <a:ext cx="14637471" cy="69167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89783" y="2120752"/>
            <a:ext cx="169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5991640" y="2120751"/>
            <a:ext cx="258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2583803" y="2120749"/>
            <a:ext cx="3513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904577" y="2120752"/>
            <a:ext cx="170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Trihexes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generation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24</a:t>
            </a:fld>
            <a:endParaRPr lang="en-US"/>
          </a:p>
        </p:txBody>
      </p:sp>
      <p:pic>
        <p:nvPicPr>
          <p:cNvPr id="5" name="polyhex_subdi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161" t="15445" r="5152" b="5226"/>
          <a:stretch>
            <a:fillRect/>
          </a:stretch>
        </p:blipFill>
        <p:spPr>
          <a:xfrm>
            <a:off x="1763675" y="2192032"/>
            <a:ext cx="14763824" cy="73455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60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25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t="575" r="219" b="395"/>
          <a:stretch/>
        </p:blipFill>
        <p:spPr>
          <a:xfrm>
            <a:off x="1763787" y="2172530"/>
            <a:ext cx="14763600" cy="73650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26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26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2" y="2127829"/>
            <a:ext cx="16328890" cy="769777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2048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27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09" y="2318003"/>
            <a:ext cx="14755557" cy="7075556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4691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Overall</a:t>
            </a:r>
            <a:r>
              <a:rPr lang="fr-FR" dirty="0" smtClean="0"/>
              <a:t> pipeline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28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9" y="3456998"/>
            <a:ext cx="16277716" cy="37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3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essential?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80690" y="2552801"/>
            <a:ext cx="5475753" cy="720082"/>
          </a:xfrm>
        </p:spPr>
        <p:txBody>
          <a:bodyPr lIns="0"/>
          <a:lstStyle/>
          <a:p>
            <a:r>
              <a:rPr lang="en-US" sz="3600" dirty="0" smtClean="0"/>
              <a:t>Noise = </a:t>
            </a:r>
            <a:r>
              <a:rPr lang="en-US" sz="3600" i="1" dirty="0" smtClean="0"/>
              <a:t>not enough samples</a:t>
            </a:r>
            <a:endParaRPr lang="en-US" sz="3600" i="1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t="7928" r="1443" b="364"/>
          <a:stretch/>
        </p:blipFill>
        <p:spPr>
          <a:xfrm>
            <a:off x="1080691" y="3308880"/>
            <a:ext cx="4818790" cy="6480000"/>
          </a:xfr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08683" y="1805566"/>
            <a:ext cx="8281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Two main issues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when sampling a </a:t>
            </a:r>
            <a:r>
              <a:rPr lang="en-US" dirty="0" smtClean="0"/>
              <a:t>function:</a:t>
            </a:r>
            <a:endParaRPr lang="en-US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"/>
          </p:nvPr>
        </p:nvSpPr>
        <p:spPr>
          <a:xfrm>
            <a:off x="6733483" y="2552799"/>
            <a:ext cx="4320480" cy="720082"/>
          </a:xfrm>
        </p:spPr>
        <p:txBody>
          <a:bodyPr lIns="0"/>
          <a:lstStyle/>
          <a:p>
            <a:r>
              <a:rPr lang="en-US" sz="3600" dirty="0" smtClean="0"/>
              <a:t>Reference</a:t>
            </a:r>
            <a:endParaRPr lang="en-US" sz="3600" dirty="0"/>
          </a:p>
        </p:txBody>
      </p:sp>
      <p:pic>
        <p:nvPicPr>
          <p:cNvPr id="15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t="7926" r="1468" b="362"/>
          <a:stretch/>
        </p:blipFill>
        <p:spPr>
          <a:xfrm>
            <a:off x="6733483" y="3308885"/>
            <a:ext cx="4818461" cy="6480000"/>
          </a:xfrm>
        </p:spPr>
      </p:pic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2385947" y="2552799"/>
            <a:ext cx="5256584" cy="720082"/>
          </a:xfrm>
        </p:spPr>
        <p:txBody>
          <a:bodyPr lIns="0"/>
          <a:lstStyle/>
          <a:p>
            <a:r>
              <a:rPr lang="en-US" sz="3600" dirty="0" smtClean="0"/>
              <a:t>Aliasing </a:t>
            </a:r>
            <a:r>
              <a:rPr lang="en-US" sz="3600" dirty="0"/>
              <a:t>=</a:t>
            </a:r>
            <a:r>
              <a:rPr lang="en-US" sz="3600" dirty="0" smtClean="0"/>
              <a:t> </a:t>
            </a:r>
            <a:r>
              <a:rPr lang="en-US" sz="3600" i="1" dirty="0" smtClean="0"/>
              <a:t>sampling pattern</a:t>
            </a:r>
            <a:endParaRPr lang="en-US" sz="3600" i="1" dirty="0"/>
          </a:p>
        </p:txBody>
      </p:sp>
      <p:pic>
        <p:nvPicPr>
          <p:cNvPr id="12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5" t="7922" r="1424" b="382"/>
          <a:stretch/>
        </p:blipFill>
        <p:spPr>
          <a:xfrm>
            <a:off x="12346817" y="3308400"/>
            <a:ext cx="4820400" cy="6480000"/>
          </a:xfrm>
        </p:spPr>
      </p:pic>
    </p:spTree>
    <p:extLst>
      <p:ext uri="{BB962C8B-B14F-4D97-AF65-F5344CB8AC3E}">
        <p14:creationId xmlns:p14="http://schemas.microsoft.com/office/powerpoint/2010/main" val="34098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grpSp>
        <p:nvGrpSpPr>
          <p:cNvPr id="36" name="Groupe 35"/>
          <p:cNvGrpSpPr>
            <a:grpSpLocks noChangeAspect="1"/>
          </p:cNvGrpSpPr>
          <p:nvPr/>
        </p:nvGrpSpPr>
        <p:grpSpPr>
          <a:xfrm>
            <a:off x="1036426" y="2754173"/>
            <a:ext cx="7641530" cy="3471033"/>
            <a:chOff x="738593" y="3044384"/>
            <a:chExt cx="7132901" cy="324000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99" y="3044384"/>
              <a:ext cx="3239999" cy="3239998"/>
            </a:xfrm>
            <a:prstGeom prst="rect">
              <a:avLst/>
            </a:prstGeom>
          </p:spPr>
        </p:pic>
        <p:grpSp>
          <p:nvGrpSpPr>
            <p:cNvPr id="35" name="Groupe 34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099" y="3017256"/>
                <a:ext cx="3239999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899" y="4461604"/>
                <a:ext cx="3110399" cy="1785818"/>
              </a:xfrm>
              <a:prstGeom prst="rect">
                <a:avLst/>
              </a:prstGeom>
            </p:spPr>
          </p:pic>
        </p:grpSp>
        <p:sp>
          <p:nvSpPr>
            <p:cNvPr id="6" name="ZoneTexte 5"/>
            <p:cNvSpPr txBox="1"/>
            <p:nvPr/>
          </p:nvSpPr>
          <p:spPr>
            <a:xfrm>
              <a:off x="738593" y="3044384"/>
              <a:ext cx="617831" cy="3239997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008683" y="6374677"/>
            <a:ext cx="7669121" cy="3471035"/>
            <a:chOff x="828242" y="6456257"/>
            <a:chExt cx="7488873" cy="3389455"/>
          </a:xfrm>
        </p:grpSpPr>
        <p:grpSp>
          <p:nvGrpSpPr>
            <p:cNvPr id="44" name="Groupe 43"/>
            <p:cNvGrpSpPr>
              <a:grpSpLocks noChangeAspect="1"/>
            </p:cNvGrpSpPr>
            <p:nvPr/>
          </p:nvGrpSpPr>
          <p:grpSpPr>
            <a:xfrm>
              <a:off x="1477116" y="6456257"/>
              <a:ext cx="6839999" cy="3389454"/>
              <a:chOff x="1333100" y="3044384"/>
              <a:chExt cx="6538394" cy="3240000"/>
            </a:xfrm>
          </p:grpSpPr>
          <p:pic>
            <p:nvPicPr>
              <p:cNvPr id="45" name="Image 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46" name="Groupe 45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9" name="Image 48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100" y="3017256"/>
                  <a:ext cx="3239996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0" name="Image 49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900" y="4461604"/>
                  <a:ext cx="3110397" cy="1785818"/>
                </a:xfrm>
                <a:prstGeom prst="rect">
                  <a:avLst/>
                </a:prstGeom>
              </p:spPr>
            </p:pic>
          </p:grpSp>
        </p:grpSp>
        <p:sp>
          <p:nvSpPr>
            <p:cNvPr id="66" name="ZoneTexte 65"/>
            <p:cNvSpPr txBox="1"/>
            <p:nvPr/>
          </p:nvSpPr>
          <p:spPr>
            <a:xfrm>
              <a:off x="828242" y="6456262"/>
              <a:ext cx="646331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9255721" y="2754076"/>
            <a:ext cx="7666730" cy="3471131"/>
            <a:chOff x="9327729" y="2351801"/>
            <a:chExt cx="7486330" cy="3389454"/>
          </a:xfrm>
        </p:grpSpPr>
        <p:grpSp>
          <p:nvGrpSpPr>
            <p:cNvPr id="51" name="Groupe 50"/>
            <p:cNvGrpSpPr>
              <a:grpSpLocks noChangeAspect="1"/>
            </p:cNvGrpSpPr>
            <p:nvPr/>
          </p:nvGrpSpPr>
          <p:grpSpPr>
            <a:xfrm>
              <a:off x="9974060" y="2351801"/>
              <a:ext cx="6839999" cy="3389454"/>
              <a:chOff x="1333100" y="3044384"/>
              <a:chExt cx="6538394" cy="3240000"/>
            </a:xfrm>
          </p:grpSpPr>
          <p:pic>
            <p:nvPicPr>
              <p:cNvPr id="52" name="Image 51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53" name="Groupe 52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5213" y="3017256"/>
                  <a:ext cx="3235772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899" y="4474885"/>
                  <a:ext cx="3110399" cy="1759257"/>
                </a:xfrm>
                <a:prstGeom prst="rect">
                  <a:avLst/>
                </a:prstGeom>
              </p:spPr>
            </p:pic>
          </p:grpSp>
        </p:grpSp>
        <p:sp>
          <p:nvSpPr>
            <p:cNvPr id="67" name="ZoneTexte 66"/>
            <p:cNvSpPr txBox="1"/>
            <p:nvPr/>
          </p:nvSpPr>
          <p:spPr>
            <a:xfrm>
              <a:off x="9327729" y="2351801"/>
              <a:ext cx="646331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fr-FR" dirty="0" smtClean="0"/>
                <a:t>Wang </a:t>
              </a:r>
              <a:r>
                <a:rPr lang="fr-FR" dirty="0" err="1" smtClean="0"/>
                <a:t>Tiles</a:t>
              </a:r>
              <a:endParaRPr lang="en-US" dirty="0"/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9254921" y="6374580"/>
            <a:ext cx="7666730" cy="3471131"/>
            <a:chOff x="9326929" y="6456257"/>
            <a:chExt cx="7486330" cy="3389454"/>
          </a:xfrm>
        </p:grpSpPr>
        <p:grpSp>
          <p:nvGrpSpPr>
            <p:cNvPr id="58" name="Groupe 57"/>
            <p:cNvGrpSpPr>
              <a:grpSpLocks noChangeAspect="1"/>
            </p:cNvGrpSpPr>
            <p:nvPr/>
          </p:nvGrpSpPr>
          <p:grpSpPr>
            <a:xfrm>
              <a:off x="9973260" y="6456257"/>
              <a:ext cx="6839999" cy="3389454"/>
              <a:chOff x="1333100" y="3044384"/>
              <a:chExt cx="6538394" cy="3240000"/>
            </a:xfrm>
          </p:grpSpPr>
          <p:pic>
            <p:nvPicPr>
              <p:cNvPr id="59" name="Image 5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60" name="Groupe 59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3" name="Image 62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100" y="3017256"/>
                  <a:ext cx="3239996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4" name="Image 63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900" y="4461604"/>
                  <a:ext cx="3110397" cy="1785818"/>
                </a:xfrm>
                <a:prstGeom prst="rect">
                  <a:avLst/>
                </a:prstGeom>
              </p:spPr>
            </p:pic>
          </p:grpSp>
        </p:grpSp>
        <p:sp>
          <p:nvSpPr>
            <p:cNvPr id="68" name="ZoneTexte 67"/>
            <p:cNvSpPr txBox="1"/>
            <p:nvPr/>
          </p:nvSpPr>
          <p:spPr>
            <a:xfrm>
              <a:off x="9326929" y="6456257"/>
              <a:ext cx="631123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Our Result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ZoneTexte 71"/>
          <p:cNvSpPr txBox="1"/>
          <p:nvPr/>
        </p:nvSpPr>
        <p:spPr>
          <a:xfrm>
            <a:off x="1064102" y="1904727"/>
            <a:ext cx="10591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0070C0"/>
                </a:solidFill>
              </a:rPr>
              <a:t>tile-based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5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30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558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Uniform </a:t>
            </a:r>
            <a:r>
              <a:rPr lang="fr-FR" b="1" dirty="0" err="1" smtClean="0">
                <a:solidFill>
                  <a:srgbClr val="0070C0"/>
                </a:solidFill>
              </a:rPr>
              <a:t>blue</a:t>
            </a:r>
            <a:r>
              <a:rPr lang="fr-FR" b="1" dirty="0" smtClean="0">
                <a:solidFill>
                  <a:srgbClr val="0070C0"/>
                </a:solidFill>
              </a:rPr>
              <a:t>-noise </a:t>
            </a:r>
            <a:r>
              <a:rPr lang="fr-FR" dirty="0" err="1" smtClean="0"/>
              <a:t>sampling</a:t>
            </a:r>
            <a:endParaRPr lang="en-US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487095" y="3658738"/>
            <a:ext cx="8460000" cy="4942976"/>
            <a:chOff x="1333099" y="2464154"/>
            <a:chExt cx="6538395" cy="382023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8"/>
              </a:xfrm>
              <a:prstGeom prst="rect">
                <a:avLst/>
              </a:prstGeom>
            </p:spPr>
          </p:pic>
        </p:grpSp>
        <p:sp>
          <p:nvSpPr>
            <p:cNvPr id="8" name="ZoneTexte 7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BNOT </a:t>
              </a:r>
              <a:r>
                <a:rPr lang="fr-FR" sz="2800" dirty="0">
                  <a:solidFill>
                    <a:srgbClr val="009900"/>
                  </a:solidFill>
                </a:rPr>
                <a:t>[De Goes et al. 2012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9344079" y="3658431"/>
            <a:ext cx="8460000" cy="4942976"/>
            <a:chOff x="1333099" y="2464154"/>
            <a:chExt cx="6538395" cy="382023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14" name="Groupe 13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8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7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31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5609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Uniform </a:t>
            </a:r>
            <a:r>
              <a:rPr lang="fr-FR" b="1" dirty="0" err="1" smtClean="0">
                <a:solidFill>
                  <a:srgbClr val="0070C0"/>
                </a:solidFill>
              </a:rPr>
              <a:t>step</a:t>
            </a:r>
            <a:r>
              <a:rPr lang="fr-FR" b="1" dirty="0" smtClean="0">
                <a:solidFill>
                  <a:srgbClr val="0070C0"/>
                </a:solidFill>
              </a:rPr>
              <a:t>-noise </a:t>
            </a:r>
            <a:r>
              <a:rPr lang="fr-FR" dirty="0" err="1" smtClean="0"/>
              <a:t>sampling</a:t>
            </a:r>
            <a:endParaRPr lang="en-US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487095" y="3658738"/>
            <a:ext cx="8460000" cy="4942976"/>
            <a:chOff x="1333099" y="2464154"/>
            <a:chExt cx="6538395" cy="382023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1326" y="4461604"/>
                <a:ext cx="3103545" cy="1785818"/>
              </a:xfrm>
              <a:prstGeom prst="rect">
                <a:avLst/>
              </a:prstGeom>
            </p:spPr>
          </p:pic>
        </p:grpSp>
        <p:sp>
          <p:nvSpPr>
            <p:cNvPr id="8" name="ZoneTexte 7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Step </a:t>
              </a:r>
              <a:r>
                <a:rPr lang="en-US" sz="2800" dirty="0" smtClean="0">
                  <a:solidFill>
                    <a:srgbClr val="009900"/>
                  </a:solidFill>
                </a:rPr>
                <a:t>using</a:t>
              </a:r>
              <a:r>
                <a:rPr lang="en-US" dirty="0" smtClean="0">
                  <a:solidFill>
                    <a:srgbClr val="009900"/>
                  </a:solidFill>
                </a:rPr>
                <a:t> </a:t>
              </a:r>
              <a:r>
                <a:rPr lang="fr-FR" sz="2800" dirty="0" smtClean="0">
                  <a:solidFill>
                    <a:srgbClr val="009900"/>
                  </a:solidFill>
                </a:rPr>
                <a:t>[</a:t>
              </a:r>
              <a:r>
                <a:rPr lang="fr-FR" sz="2800" dirty="0" err="1">
                  <a:solidFill>
                    <a:srgbClr val="009900"/>
                  </a:solidFill>
                </a:rPr>
                <a:t>Heck</a:t>
              </a:r>
              <a:r>
                <a:rPr lang="fr-FR" sz="2800" dirty="0">
                  <a:solidFill>
                    <a:srgbClr val="009900"/>
                  </a:solidFill>
                </a:rPr>
                <a:t> et al. 2013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9344079" y="3658431"/>
            <a:ext cx="8460000" cy="4942976"/>
            <a:chOff x="1333099" y="2464154"/>
            <a:chExt cx="6538395" cy="382023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14" name="Groupe 13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7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9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32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16273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00000" algn="r"/>
              </a:tabLst>
            </a:pPr>
            <a:r>
              <a:rPr lang="fr-FR" b="1" dirty="0" err="1" smtClean="0">
                <a:solidFill>
                  <a:srgbClr val="0070C0"/>
                </a:solidFill>
              </a:rPr>
              <a:t>Examplar</a:t>
            </a:r>
            <a:r>
              <a:rPr lang="fr-FR" b="1" dirty="0" err="1">
                <a:solidFill>
                  <a:srgbClr val="0070C0"/>
                </a:solidFill>
              </a:rPr>
              <a:t>-</a:t>
            </a:r>
            <a:r>
              <a:rPr lang="fr-FR" b="1" dirty="0" err="1" smtClean="0">
                <a:solidFill>
                  <a:srgbClr val="0070C0"/>
                </a:solidFill>
              </a:rPr>
              <a:t>based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 smtClean="0"/>
          </a:p>
          <a:p>
            <a:pPr>
              <a:tabLst>
                <a:tab pos="3600000" algn="r"/>
              </a:tabLst>
            </a:pPr>
            <a:r>
              <a:rPr lang="fr-FR" sz="2800" dirty="0" err="1">
                <a:solidFill>
                  <a:srgbClr val="009900"/>
                </a:solidFill>
              </a:rPr>
              <a:t>Empirical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err="1">
                <a:solidFill>
                  <a:srgbClr val="009900"/>
                </a:solidFill>
              </a:rPr>
              <a:t>tree</a:t>
            </a:r>
            <a:r>
              <a:rPr lang="fr-FR" sz="2800" dirty="0">
                <a:solidFill>
                  <a:srgbClr val="009900"/>
                </a:solidFill>
              </a:rPr>
              <a:t> distribution in a </a:t>
            </a:r>
            <a:r>
              <a:rPr lang="fr-FR" sz="2800" dirty="0" err="1">
                <a:solidFill>
                  <a:srgbClr val="009900"/>
                </a:solidFill>
              </a:rPr>
              <a:t>forest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err="1">
                <a:solidFill>
                  <a:srgbClr val="009900"/>
                </a:solidFill>
              </a:rPr>
              <a:t>from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smtClean="0">
                <a:solidFill>
                  <a:srgbClr val="009900"/>
                </a:solidFill>
              </a:rPr>
              <a:t>[</a:t>
            </a:r>
            <a:r>
              <a:rPr lang="fr-FR" sz="2800" dirty="0" err="1" smtClean="0">
                <a:solidFill>
                  <a:srgbClr val="009900"/>
                </a:solidFill>
              </a:rPr>
              <a:t>Pommerening</a:t>
            </a:r>
            <a:r>
              <a:rPr lang="fr-FR" sz="2800" dirty="0" smtClean="0">
                <a:solidFill>
                  <a:srgbClr val="009900"/>
                </a:solidFill>
              </a:rPr>
              <a:t> </a:t>
            </a:r>
            <a:r>
              <a:rPr lang="fr-FR" sz="2800" dirty="0">
                <a:solidFill>
                  <a:srgbClr val="009900"/>
                </a:solidFill>
              </a:rPr>
              <a:t>2002]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103412" y="3416895"/>
            <a:ext cx="16251087" cy="5760641"/>
            <a:chOff x="1103412" y="3200870"/>
            <a:chExt cx="16251087" cy="5760641"/>
          </a:xfrm>
        </p:grpSpPr>
        <p:grpSp>
          <p:nvGrpSpPr>
            <p:cNvPr id="7" name="Groupe 6"/>
            <p:cNvGrpSpPr/>
            <p:nvPr/>
          </p:nvGrpSpPr>
          <p:grpSpPr>
            <a:xfrm>
              <a:off x="1103412" y="3200870"/>
              <a:ext cx="3312609" cy="5760641"/>
              <a:chOff x="1103412" y="3200870"/>
              <a:chExt cx="3312609" cy="576064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104021" y="6081191"/>
                <a:ext cx="3312000" cy="288032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412" y="3200870"/>
                <a:ext cx="3312000" cy="3312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9412" y="6873279"/>
                <a:ext cx="3240000" cy="1860228"/>
              </a:xfrm>
              <a:prstGeom prst="rect">
                <a:avLst/>
              </a:prstGeom>
            </p:spPr>
          </p:pic>
        </p:grp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362" y="3200871"/>
              <a:ext cx="10241137" cy="5760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83894" y="4932067"/>
              <a:ext cx="5760640" cy="2298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977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008683" y="2127996"/>
            <a:ext cx="1352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Time</a:t>
            </a:r>
            <a:r>
              <a:rPr lang="en-US" dirty="0" smtClean="0"/>
              <a:t> in seconds to generate a distribution of N samples</a:t>
            </a:r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87576"/>
              </p:ext>
            </p:extLst>
          </p:nvPr>
        </p:nvGraphicFramePr>
        <p:xfrm>
          <a:off x="4106467" y="3272879"/>
          <a:ext cx="12600000" cy="568743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960000"/>
                <a:gridCol w="2160000"/>
                <a:gridCol w="2160000"/>
                <a:gridCol w="2160000"/>
                <a:gridCol w="2160000"/>
              </a:tblGrid>
              <a:tr h="647432">
                <a:tc>
                  <a:txBody>
                    <a:bodyPr/>
                    <a:lstStyle/>
                    <a:p>
                      <a:r>
                        <a:rPr lang="fr-FR" sz="3200" dirty="0" err="1" smtClean="0"/>
                        <a:t>Methods</a:t>
                      </a:r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10k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50k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1M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10M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CCVT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157.000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4880.000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BNOT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65.000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10738.000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General Noise (GPU)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10.110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13.91</a:t>
                      </a:r>
                      <a:r>
                        <a:rPr lang="fr-FR" sz="32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147.500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Penrose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4.550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11.800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80.400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Wang </a:t>
                      </a:r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Tiles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0.004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0.018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0.345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Polyominoes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0.053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0.254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18.900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19.600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9.280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077981" y="7044297"/>
            <a:ext cx="1800200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sz="2800" dirty="0" smtClean="0"/>
              <a:t>Tile-based Methods</a:t>
            </a:r>
            <a:endParaRPr lang="en-US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791629" y="4163977"/>
            <a:ext cx="3086552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sz="2800" dirty="0" smtClean="0"/>
              <a:t>Optimization-based Methods</a:t>
            </a:r>
            <a:endParaRPr lang="en-US" sz="28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3922101" y="6081191"/>
            <a:ext cx="0" cy="2880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3922101" y="3920951"/>
            <a:ext cx="0" cy="144016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161331" y="5475205"/>
            <a:ext cx="271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Spectral control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09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6263868" y="1052481"/>
            <a:ext cx="576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Adaptive </a:t>
            </a:r>
            <a:r>
              <a:rPr lang="en-US" dirty="0" smtClean="0"/>
              <a:t>blue-noise sampling</a:t>
            </a:r>
            <a:endParaRPr lang="en-US" dirty="0"/>
          </a:p>
        </p:txBody>
      </p:sp>
      <p:pic>
        <p:nvPicPr>
          <p:cNvPr id="9" name="result_adaptativ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161" t="10765" r="16073" b="3562"/>
          <a:stretch/>
        </p:blipFill>
        <p:spPr>
          <a:xfrm>
            <a:off x="3567938" y="1964643"/>
            <a:ext cx="11155299" cy="79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Contributions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35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47" y="2264767"/>
            <a:ext cx="6469800" cy="679539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812907" y="2480791"/>
            <a:ext cx="7704856" cy="59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A Novel Tiling System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Centroid Spectrum Free of Spurious Peaks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Hierarchical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Non-periodic</a:t>
            </a:r>
          </a:p>
          <a:p>
            <a:pPr>
              <a:lnSpc>
                <a:spcPct val="110000"/>
              </a:lnSpc>
            </a:pPr>
            <a:endParaRPr lang="fr-FR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A Novel Sampling System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Spectral Control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Adaptive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Fast ( &gt; 1M points /sec. /core )</a:t>
            </a:r>
            <a:endParaRPr lang="en-US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3363780" y="9321551"/>
            <a:ext cx="11563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Supplementary material and source code: </a:t>
            </a:r>
            <a:r>
              <a:rPr lang="en-US" sz="3200" dirty="0" smtClean="0">
                <a:hlinkClick r:id="rId4"/>
              </a:rPr>
              <a:t>http://liris.cnrs.fr/polyhex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88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1054784" y="2233785"/>
            <a:ext cx="7586747" cy="7154557"/>
            <a:chOff x="1054784" y="2233785"/>
            <a:chExt cx="7586747" cy="715455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84" y="5216830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531" y="5216830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1899650" y="8865122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481287" y="8816830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54785" y="2233785"/>
              <a:ext cx="34624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Regular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Sampling</a:t>
              </a:r>
              <a:endParaRPr lang="en-US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54784" y="3056855"/>
              <a:ext cx="7586746" cy="16773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Pro: </a:t>
              </a:r>
              <a:r>
                <a:rPr lang="en-US" sz="3200" dirty="0" smtClean="0"/>
                <a:t>Uniform</a:t>
              </a:r>
            </a:p>
            <a:p>
              <a:endParaRPr lang="en-US" sz="800" dirty="0" smtClean="0"/>
            </a:p>
            <a:p>
              <a:r>
                <a:rPr lang="en-US" sz="3200" b="1" dirty="0" smtClean="0">
                  <a:solidFill>
                    <a:srgbClr val="FF0000"/>
                  </a:solidFill>
                </a:rPr>
                <a:t>Con: </a:t>
              </a:r>
              <a:r>
                <a:rPr lang="en-US" sz="3200" dirty="0" smtClean="0"/>
                <a:t>Aliasing </a:t>
              </a:r>
              <a:r>
                <a:rPr lang="en-US" sz="3200" dirty="0"/>
                <a:t>when sampling frequency is </a:t>
              </a:r>
              <a:r>
                <a:rPr lang="en-US" sz="3200" dirty="0" smtClean="0"/>
                <a:t>below </a:t>
              </a:r>
              <a:r>
                <a:rPr lang="en-US" sz="3200" dirty="0" err="1" smtClean="0"/>
                <a:t>Nyquist</a:t>
              </a:r>
              <a:r>
                <a:rPr lang="en-US" sz="3200" dirty="0" smtClean="0"/>
                <a:t> </a:t>
              </a:r>
              <a:r>
                <a:rPr lang="en-US" sz="3200" dirty="0"/>
                <a:t>frequency</a:t>
              </a:r>
              <a:r>
                <a:rPr lang="en-US" sz="3200" dirty="0" smtClean="0"/>
                <a:t> </a:t>
              </a: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9623736" y="2239002"/>
            <a:ext cx="7586747" cy="7154557"/>
            <a:chOff x="9623736" y="2239002"/>
            <a:chExt cx="7586747" cy="7154557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36" y="5222047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483" y="522204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ZoneTexte 15"/>
            <p:cNvSpPr txBox="1"/>
            <p:nvPr/>
          </p:nvSpPr>
          <p:spPr>
            <a:xfrm>
              <a:off x="10468602" y="8870339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4050239" y="8822047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9623737" y="2239002"/>
              <a:ext cx="3611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Random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Sampling</a:t>
              </a:r>
              <a:endParaRPr lang="en-US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623736" y="3062072"/>
              <a:ext cx="7586746" cy="169277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Pro: </a:t>
              </a:r>
              <a:r>
                <a:rPr lang="en-US" sz="3200" dirty="0" smtClean="0"/>
                <a:t>No regularity</a:t>
              </a:r>
            </a:p>
            <a:p>
              <a:pPr>
                <a:tabLst>
                  <a:tab pos="792000" algn="l"/>
                </a:tabLst>
              </a:pPr>
              <a:r>
                <a:rPr lang="en-US" sz="3200" dirty="0"/>
                <a:t>	All frequencies equally </a:t>
              </a:r>
              <a:r>
                <a:rPr lang="en-US" sz="3200" dirty="0" smtClean="0"/>
                <a:t>sampled</a:t>
              </a:r>
            </a:p>
            <a:p>
              <a:endParaRPr lang="en-US" sz="800" dirty="0" smtClean="0"/>
            </a:p>
            <a:p>
              <a:r>
                <a:rPr lang="en-US" sz="3200" b="1" dirty="0" smtClean="0">
                  <a:solidFill>
                    <a:srgbClr val="FF0000"/>
                  </a:solidFill>
                </a:rPr>
                <a:t>Con: </a:t>
              </a:r>
              <a:r>
                <a:rPr lang="fr-FR" sz="3200" dirty="0" err="1" smtClean="0"/>
                <a:t>Voids</a:t>
              </a:r>
              <a:r>
                <a:rPr lang="fr-FR" sz="3200" dirty="0" smtClean="0"/>
                <a:t> and Clusters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9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</a:t>
            </a:r>
            <a:r>
              <a:rPr lang="en-US" dirty="0"/>
              <a:t>Advanced Methods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1054784" y="2233785"/>
            <a:ext cx="7586747" cy="7154557"/>
            <a:chOff x="1054784" y="2233785"/>
            <a:chExt cx="7586747" cy="715455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84" y="5216830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531" y="5216830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1899650" y="8865122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481287" y="8816830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54785" y="2233785"/>
              <a:ext cx="4353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Poisson Disk </a:t>
              </a:r>
              <a:r>
                <a:rPr lang="en-US" dirty="0" smtClean="0"/>
                <a:t>Methods</a:t>
              </a:r>
              <a:endParaRPr lang="en-US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54784" y="3056855"/>
              <a:ext cx="7586746" cy="150810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dirty="0" smtClean="0"/>
                <a:t>Stochastic</a:t>
              </a:r>
            </a:p>
            <a:p>
              <a:r>
                <a:rPr lang="en-US" sz="3200" dirty="0" smtClean="0"/>
                <a:t>Force </a:t>
              </a:r>
              <a:r>
                <a:rPr lang="en-US" sz="3200" dirty="0"/>
                <a:t>uniformity with exclusion disk</a:t>
              </a:r>
            </a:p>
            <a:p>
              <a:pPr algn="r"/>
              <a:r>
                <a:rPr lang="en-US" sz="2800" dirty="0">
                  <a:solidFill>
                    <a:srgbClr val="009900"/>
                  </a:solidFill>
                </a:rPr>
                <a:t>[Cook 1986</a:t>
              </a:r>
              <a:r>
                <a:rPr lang="fr-FR" sz="2800" dirty="0">
                  <a:solidFill>
                    <a:srgbClr val="009900"/>
                  </a:solidFill>
                </a:rPr>
                <a:t>][</a:t>
              </a:r>
              <a:r>
                <a:rPr lang="fr-FR" sz="2800" dirty="0" err="1" smtClean="0">
                  <a:solidFill>
                    <a:srgbClr val="009900"/>
                  </a:solidFill>
                </a:rPr>
                <a:t>McCool</a:t>
              </a:r>
              <a:r>
                <a:rPr lang="fr-FR" sz="2800" dirty="0" smtClean="0">
                  <a:solidFill>
                    <a:srgbClr val="009900"/>
                  </a:solidFill>
                </a:rPr>
                <a:t> et al. </a:t>
              </a:r>
              <a:r>
                <a:rPr lang="fr-FR" sz="2800" dirty="0">
                  <a:solidFill>
                    <a:srgbClr val="009900"/>
                  </a:solidFill>
                </a:rPr>
                <a:t>1992][Wei 2008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9623736" y="2239002"/>
            <a:ext cx="7586747" cy="7154557"/>
            <a:chOff x="9623736" y="2239002"/>
            <a:chExt cx="7586747" cy="7154557"/>
          </a:xfrm>
        </p:grpSpPr>
        <p:sp>
          <p:nvSpPr>
            <p:cNvPr id="16" name="ZoneTexte 15"/>
            <p:cNvSpPr txBox="1"/>
            <p:nvPr/>
          </p:nvSpPr>
          <p:spPr>
            <a:xfrm>
              <a:off x="10468602" y="8870339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4050239" y="8822047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36" y="5222047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483" y="522204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ZoneTexte 17"/>
            <p:cNvSpPr txBox="1"/>
            <p:nvPr/>
          </p:nvSpPr>
          <p:spPr>
            <a:xfrm>
              <a:off x="9623737" y="2239002"/>
              <a:ext cx="5748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Optimization-based</a:t>
              </a:r>
              <a:r>
                <a:rPr lang="en-US" dirty="0" smtClean="0"/>
                <a:t> Methods</a:t>
              </a:r>
              <a:endParaRPr lang="en-US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623736" y="3062072"/>
              <a:ext cx="7586746" cy="144655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lvl="1"/>
              <a:r>
                <a:rPr lang="en-US" sz="3200" dirty="0"/>
                <a:t>Minimize energy function</a:t>
              </a:r>
            </a:p>
            <a:p>
              <a:pPr algn="r"/>
              <a:r>
                <a:rPr lang="en-US" sz="2800" dirty="0">
                  <a:solidFill>
                    <a:srgbClr val="009900"/>
                  </a:solidFill>
                </a:rPr>
                <a:t>[</a:t>
              </a:r>
              <a:r>
                <a:rPr lang="en-US" sz="2800" dirty="0" err="1" smtClean="0">
                  <a:solidFill>
                    <a:srgbClr val="009900"/>
                  </a:solidFill>
                </a:rPr>
                <a:t>Balzer</a:t>
              </a:r>
              <a:r>
                <a:rPr lang="en-US" sz="2800" dirty="0" smtClean="0">
                  <a:solidFill>
                    <a:srgbClr val="009900"/>
                  </a:solidFill>
                </a:rPr>
                <a:t> et al. </a:t>
              </a:r>
              <a:r>
                <a:rPr lang="en-US" sz="2800" dirty="0">
                  <a:solidFill>
                    <a:srgbClr val="009900"/>
                  </a:solidFill>
                </a:rPr>
                <a:t>2009][</a:t>
              </a:r>
              <a:r>
                <a:rPr lang="en-US" sz="2800" dirty="0" err="1">
                  <a:solidFill>
                    <a:srgbClr val="009900"/>
                  </a:solidFill>
                </a:rPr>
                <a:t>Fattal</a:t>
              </a:r>
              <a:r>
                <a:rPr lang="en-US" sz="2800" dirty="0">
                  <a:solidFill>
                    <a:srgbClr val="009900"/>
                  </a:solidFill>
                </a:rPr>
                <a:t> 2011</a:t>
              </a:r>
              <a:r>
                <a:rPr lang="en-US" sz="2800" dirty="0" smtClean="0">
                  <a:solidFill>
                    <a:srgbClr val="009900"/>
                  </a:solidFill>
                </a:rPr>
                <a:t>]</a:t>
              </a:r>
            </a:p>
            <a:p>
              <a:pPr algn="r"/>
              <a:r>
                <a:rPr lang="en-US" sz="2800" dirty="0" smtClean="0">
                  <a:solidFill>
                    <a:srgbClr val="009900"/>
                  </a:solidFill>
                </a:rPr>
                <a:t>[</a:t>
              </a:r>
              <a:r>
                <a:rPr lang="en-US" sz="2800" dirty="0" err="1" smtClean="0">
                  <a:solidFill>
                    <a:srgbClr val="009900"/>
                  </a:solidFill>
                </a:rPr>
                <a:t>Schlomer</a:t>
              </a:r>
              <a:r>
                <a:rPr lang="en-US" sz="2800" dirty="0" smtClean="0">
                  <a:solidFill>
                    <a:srgbClr val="009900"/>
                  </a:solidFill>
                </a:rPr>
                <a:t> et al. </a:t>
              </a:r>
              <a:r>
                <a:rPr lang="en-US" sz="2800" dirty="0">
                  <a:solidFill>
                    <a:srgbClr val="009900"/>
                  </a:solidFill>
                </a:rPr>
                <a:t>2011][de </a:t>
              </a:r>
              <a:r>
                <a:rPr lang="en-US" sz="2800" dirty="0" smtClean="0">
                  <a:solidFill>
                    <a:srgbClr val="009900"/>
                  </a:solidFill>
                </a:rPr>
                <a:t>Goes et al. </a:t>
              </a:r>
              <a:r>
                <a:rPr lang="en-US" sz="2800" dirty="0">
                  <a:solidFill>
                    <a:srgbClr val="009900"/>
                  </a:solidFill>
                </a:rPr>
                <a:t>2012</a:t>
              </a:r>
              <a:r>
                <a:rPr lang="en-US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3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General Noise </a:t>
            </a:r>
            <a:r>
              <a:rPr lang="en-US" dirty="0"/>
              <a:t>Methods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3734630" y="9565782"/>
            <a:ext cx="4267941" cy="547857"/>
          </a:xfrm>
        </p:spPr>
        <p:txBody>
          <a:bodyPr/>
          <a:lstStyle/>
          <a:p>
            <a:fld id="{C7EF4161-969C-41E1-97B5-F8BAC7FB796F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875579" y="4425007"/>
            <a:ext cx="5245672" cy="5184576"/>
            <a:chOff x="731243" y="4713039"/>
            <a:chExt cx="5245672" cy="5184576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4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915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93667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176671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054785" y="2233785"/>
            <a:ext cx="15939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application requires its own spectral </a:t>
            </a:r>
            <a:r>
              <a:rPr lang="en-US" dirty="0" smtClean="0"/>
              <a:t>characteristics</a:t>
            </a:r>
          </a:p>
          <a:p>
            <a:pPr algn="r"/>
            <a:r>
              <a:rPr lang="en-US" sz="2800" dirty="0" smtClean="0">
                <a:solidFill>
                  <a:srgbClr val="009900"/>
                </a:solidFill>
              </a:rPr>
              <a:t>[Wei et al. </a:t>
            </a:r>
            <a:r>
              <a:rPr lang="en-US" sz="2800" dirty="0">
                <a:solidFill>
                  <a:srgbClr val="009900"/>
                </a:solidFill>
              </a:rPr>
              <a:t>2011][</a:t>
            </a:r>
            <a:r>
              <a:rPr lang="en-US" sz="2800" dirty="0" smtClean="0">
                <a:solidFill>
                  <a:srgbClr val="009900"/>
                </a:solidFill>
              </a:rPr>
              <a:t>Zhou et al. </a:t>
            </a:r>
            <a:r>
              <a:rPr lang="en-US" sz="2800" dirty="0">
                <a:solidFill>
                  <a:srgbClr val="009900"/>
                </a:solidFill>
              </a:rPr>
              <a:t>2012][</a:t>
            </a:r>
            <a:r>
              <a:rPr lang="en-US" sz="2800" dirty="0" err="1" smtClean="0">
                <a:solidFill>
                  <a:srgbClr val="009900"/>
                </a:solidFill>
              </a:rPr>
              <a:t>Oztireli</a:t>
            </a:r>
            <a:r>
              <a:rPr lang="en-US" sz="2800" dirty="0" smtClean="0">
                <a:solidFill>
                  <a:srgbClr val="009900"/>
                </a:solidFill>
              </a:rPr>
              <a:t> et al. </a:t>
            </a:r>
            <a:r>
              <a:rPr lang="en-US" sz="2800" dirty="0">
                <a:solidFill>
                  <a:srgbClr val="009900"/>
                </a:solidFill>
              </a:rPr>
              <a:t>2012][</a:t>
            </a:r>
            <a:r>
              <a:rPr lang="en-US" sz="2800" dirty="0" smtClean="0">
                <a:solidFill>
                  <a:srgbClr val="009900"/>
                </a:solidFill>
              </a:rPr>
              <a:t>Heck et al. </a:t>
            </a:r>
            <a:r>
              <a:rPr lang="en-US" sz="2800" dirty="0">
                <a:solidFill>
                  <a:srgbClr val="009900"/>
                </a:solidFill>
              </a:rPr>
              <a:t>2013</a:t>
            </a:r>
            <a:r>
              <a:rPr lang="en-US" sz="2800" dirty="0" smtClean="0">
                <a:solidFill>
                  <a:srgbClr val="009900"/>
                </a:solidFill>
              </a:rPr>
              <a:t>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450743" y="4425007"/>
            <a:ext cx="5245672" cy="5184576"/>
            <a:chOff x="6491883" y="4713039"/>
            <a:chExt cx="5245672" cy="5184576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88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555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ZoneTexte 25"/>
            <p:cNvSpPr txBox="1"/>
            <p:nvPr/>
          </p:nvSpPr>
          <p:spPr>
            <a:xfrm>
              <a:off x="669731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8937311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2025907" y="4425007"/>
            <a:ext cx="5256264" cy="5184576"/>
            <a:chOff x="12169923" y="4713039"/>
            <a:chExt cx="5256264" cy="5184576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992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6187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ZoneTexte 29"/>
            <p:cNvSpPr txBox="1"/>
            <p:nvPr/>
          </p:nvSpPr>
          <p:spPr>
            <a:xfrm>
              <a:off x="1237535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14625943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1719836" y="3778676"/>
            <a:ext cx="1911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err="1" smtClean="0"/>
              <a:t>Step</a:t>
            </a:r>
            <a:r>
              <a:rPr lang="fr-FR" sz="3200" dirty="0" smtClean="0"/>
              <a:t> noise</a:t>
            </a:r>
            <a:endParaRPr lang="en-US" sz="3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7312024" y="3778674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Pink noise</a:t>
            </a:r>
            <a:endParaRPr lang="en-US" sz="3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2882379" y="3760318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King noise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3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Tile-based Methods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3734630" y="9565782"/>
            <a:ext cx="4267941" cy="547857"/>
          </a:xfrm>
        </p:spPr>
        <p:txBody>
          <a:bodyPr/>
          <a:lstStyle/>
          <a:p>
            <a:fld id="{C7EF4161-969C-41E1-97B5-F8BAC7FB796F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054785" y="2117055"/>
            <a:ext cx="16155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 </a:t>
            </a:r>
            <a:r>
              <a:rPr lang="en-US" b="1" dirty="0" err="1" smtClean="0">
                <a:solidFill>
                  <a:srgbClr val="0070C0"/>
                </a:solidFill>
              </a:rPr>
              <a:t>precomputed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samples in a </a:t>
            </a:r>
            <a:r>
              <a:rPr lang="en-US" b="1" dirty="0" smtClean="0">
                <a:solidFill>
                  <a:srgbClr val="0070C0"/>
                </a:solidFill>
              </a:rPr>
              <a:t>hierarchical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non-periodic</a:t>
            </a:r>
            <a:r>
              <a:rPr lang="en-US" dirty="0" smtClean="0"/>
              <a:t> tiling system</a:t>
            </a:r>
          </a:p>
          <a:p>
            <a:pPr algn="r"/>
            <a:r>
              <a:rPr lang="en-US" sz="2800" dirty="0" smtClean="0">
                <a:solidFill>
                  <a:srgbClr val="009900"/>
                </a:solidFill>
              </a:rPr>
              <a:t>[</a:t>
            </a:r>
            <a:r>
              <a:rPr lang="en-US" sz="2800" dirty="0" err="1" smtClean="0">
                <a:solidFill>
                  <a:srgbClr val="009900"/>
                </a:solidFill>
              </a:rPr>
              <a:t>Ostromoukhov</a:t>
            </a:r>
            <a:r>
              <a:rPr lang="en-US" sz="28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2800" dirty="0" err="1" smtClean="0">
                <a:solidFill>
                  <a:srgbClr val="009900"/>
                </a:solidFill>
              </a:rPr>
              <a:t>Lagae</a:t>
            </a:r>
            <a:r>
              <a:rPr lang="en-US" sz="2800" dirty="0" smtClean="0">
                <a:solidFill>
                  <a:srgbClr val="009900"/>
                </a:solidFill>
              </a:rPr>
              <a:t> et al. 2006]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851025" y="3348592"/>
            <a:ext cx="7790507" cy="5634047"/>
            <a:chOff x="851025" y="3604759"/>
            <a:chExt cx="7790507" cy="563404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025" y="4395106"/>
              <a:ext cx="4311376" cy="432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2051579" y="8715586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 smtClean="0"/>
                <a:t>Distribution</a:t>
              </a:r>
              <a:endParaRPr lang="en-US" sz="2800" i="1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532" y="3893425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ZoneTexte 20"/>
            <p:cNvSpPr txBox="1"/>
            <p:nvPr/>
          </p:nvSpPr>
          <p:spPr>
            <a:xfrm rot="16200000">
              <a:off x="3884812" y="4896704"/>
              <a:ext cx="3168666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  <a:r>
                <a:rPr lang="en-US" sz="3200" b="1" dirty="0" smtClean="0">
                  <a:solidFill>
                    <a:srgbClr val="0070C0"/>
                  </a:solidFill>
                </a:rPr>
                <a:t>efore </a:t>
              </a:r>
              <a:r>
                <a:rPr lang="en-US" sz="2800" dirty="0" smtClean="0"/>
                <a:t>optimization</a:t>
              </a:r>
              <a:endParaRPr lang="en-US" sz="28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597093" y="3604759"/>
              <a:ext cx="2798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 Tiling</a:t>
              </a:r>
              <a:endParaRPr lang="en-US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747177" y="6773425"/>
              <a:ext cx="2879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Fourier Spectrum</a:t>
              </a:r>
              <a:endParaRPr lang="en-US" sz="2800" i="1" dirty="0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161769" y="7040478"/>
            <a:ext cx="12048080" cy="2880000"/>
            <a:chOff x="5162403" y="3459322"/>
            <a:chExt cx="12048080" cy="2880000"/>
          </a:xfrm>
        </p:grpSpPr>
        <p:grpSp>
          <p:nvGrpSpPr>
            <p:cNvPr id="50" name="Groupe 49"/>
            <p:cNvGrpSpPr/>
            <p:nvPr/>
          </p:nvGrpSpPr>
          <p:grpSpPr>
            <a:xfrm>
              <a:off x="5162403" y="3459322"/>
              <a:ext cx="3479128" cy="2880000"/>
              <a:chOff x="5162403" y="3459322"/>
              <a:chExt cx="3479128" cy="2880000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1531" y="3459322"/>
                <a:ext cx="2880000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 rot="16200000">
                <a:off x="4014791" y="4606934"/>
                <a:ext cx="2880000" cy="58477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70C0"/>
                    </a:solidFill>
                  </a:rPr>
                  <a:t>a</a:t>
                </a:r>
                <a:r>
                  <a:rPr lang="en-US" sz="3200" b="1" dirty="0" smtClean="0">
                    <a:solidFill>
                      <a:srgbClr val="0070C0"/>
                    </a:solidFill>
                  </a:rPr>
                  <a:t>fter </a:t>
                </a:r>
                <a:r>
                  <a:rPr lang="en-US" sz="2800" dirty="0" smtClean="0"/>
                  <a:t>optimization</a:t>
                </a:r>
                <a:endParaRPr lang="en-US" sz="2800" dirty="0"/>
              </a:p>
            </p:txBody>
          </p:sp>
        </p:grpSp>
        <p:grpSp>
          <p:nvGrpSpPr>
            <p:cNvPr id="49" name="Groupe 48"/>
            <p:cNvGrpSpPr/>
            <p:nvPr/>
          </p:nvGrpSpPr>
          <p:grpSpPr>
            <a:xfrm>
              <a:off x="13731355" y="3459322"/>
              <a:ext cx="3479128" cy="2880000"/>
              <a:chOff x="13731355" y="3459322"/>
              <a:chExt cx="3479128" cy="2880000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30483" y="3459322"/>
                <a:ext cx="2880000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5" name="ZoneTexte 44"/>
              <p:cNvSpPr txBox="1"/>
              <p:nvPr/>
            </p:nvSpPr>
            <p:spPr>
              <a:xfrm rot="16200000">
                <a:off x="12583743" y="4606934"/>
                <a:ext cx="2880000" cy="58477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70C0"/>
                    </a:solidFill>
                  </a:rPr>
                  <a:t>a</a:t>
                </a:r>
                <a:r>
                  <a:rPr lang="en-US" sz="3200" b="1" dirty="0" smtClean="0">
                    <a:solidFill>
                      <a:srgbClr val="0070C0"/>
                    </a:solidFill>
                  </a:rPr>
                  <a:t>fter </a:t>
                </a:r>
                <a:r>
                  <a:rPr lang="en-US" sz="2800" dirty="0" smtClean="0"/>
                  <a:t>optimization</a:t>
                </a:r>
                <a:endParaRPr lang="en-US" sz="2800" dirty="0"/>
              </a:p>
            </p:txBody>
          </p:sp>
        </p:grpSp>
      </p:grpSp>
      <p:grpSp>
        <p:nvGrpSpPr>
          <p:cNvPr id="48" name="Groupe 47"/>
          <p:cNvGrpSpPr/>
          <p:nvPr/>
        </p:nvGrpSpPr>
        <p:grpSpPr>
          <a:xfrm>
            <a:off x="9419977" y="3334662"/>
            <a:ext cx="7790506" cy="5647977"/>
            <a:chOff x="9419977" y="3590829"/>
            <a:chExt cx="7790506" cy="5647977"/>
          </a:xfrm>
        </p:grpSpPr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977" y="4399418"/>
              <a:ext cx="4311376" cy="431137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44" name="ZoneTexte 43"/>
            <p:cNvSpPr txBox="1"/>
            <p:nvPr/>
          </p:nvSpPr>
          <p:spPr>
            <a:xfrm>
              <a:off x="10620531" y="8715586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 smtClean="0"/>
                <a:t>Distribution</a:t>
              </a:r>
              <a:endParaRPr lang="en-US" sz="2800" i="1" dirty="0"/>
            </a:p>
          </p:txBody>
        </p: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0483" y="3893425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ZoneTexte 46"/>
            <p:cNvSpPr txBox="1"/>
            <p:nvPr/>
          </p:nvSpPr>
          <p:spPr>
            <a:xfrm rot="16200000">
              <a:off x="12453763" y="4896704"/>
              <a:ext cx="3168666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  <a:r>
                <a:rPr lang="en-US" sz="3200" b="1" dirty="0" smtClean="0">
                  <a:solidFill>
                    <a:srgbClr val="0070C0"/>
                  </a:solidFill>
                </a:rPr>
                <a:t>efore </a:t>
              </a:r>
              <a:r>
                <a:rPr lang="en-US" sz="2800" dirty="0" smtClean="0"/>
                <a:t>optimization</a:t>
              </a:r>
              <a:endParaRPr lang="en-US" sz="28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9732147" y="3590829"/>
              <a:ext cx="36870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r>
                <a:rPr lang="en-US" dirty="0" smtClean="0"/>
                <a:t> Tiling</a:t>
              </a:r>
              <a:endParaRPr lang="en-US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14330800" y="6777680"/>
              <a:ext cx="2879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Fourier Spectrum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work: Positioning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6" y="2615893"/>
            <a:ext cx="16933304" cy="68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e 15"/>
          <p:cNvGrpSpPr/>
          <p:nvPr/>
        </p:nvGrpSpPr>
        <p:grpSpPr>
          <a:xfrm>
            <a:off x="3424983" y="3851165"/>
            <a:ext cx="9583200" cy="1583999"/>
            <a:chOff x="4843771" y="1041806"/>
            <a:chExt cx="9583200" cy="1583999"/>
          </a:xfrm>
        </p:grpSpPr>
        <p:sp>
          <p:nvSpPr>
            <p:cNvPr id="28" name="ZoneTexte 7"/>
            <p:cNvSpPr txBox="1"/>
            <p:nvPr/>
          </p:nvSpPr>
          <p:spPr>
            <a:xfrm>
              <a:off x="4843771" y="1510641"/>
              <a:ext cx="372665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Non-periodic Tiling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3"/>
            <a:srcRect l="26403" t="69671" r="26705" b="10326"/>
            <a:stretch>
              <a:fillRect/>
            </a:stretch>
          </p:blipFill>
          <p:spPr>
            <a:xfrm>
              <a:off x="10466971" y="1041806"/>
              <a:ext cx="3960000" cy="15839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9" name="Groupe 18"/>
          <p:cNvGrpSpPr/>
          <p:nvPr/>
        </p:nvGrpSpPr>
        <p:grpSpPr>
          <a:xfrm>
            <a:off x="4684983" y="5831077"/>
            <a:ext cx="9584826" cy="1584176"/>
            <a:chOff x="463460" y="2449485"/>
            <a:chExt cx="9448848" cy="1584176"/>
          </a:xfrm>
        </p:grpSpPr>
        <p:sp>
          <p:nvSpPr>
            <p:cNvPr id="26" name="ZoneTexte 10"/>
            <p:cNvSpPr txBox="1"/>
            <p:nvPr/>
          </p:nvSpPr>
          <p:spPr>
            <a:xfrm>
              <a:off x="463460" y="2918408"/>
              <a:ext cx="4472147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No pattern/regularities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4"/>
            <a:srcRect l="38981" t="60634" r="11078" b="26823"/>
            <a:stretch>
              <a:fillRect/>
            </a:stretch>
          </p:blipFill>
          <p:spPr>
            <a:xfrm>
              <a:off x="6008054" y="2449485"/>
              <a:ext cx="3904254" cy="158417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e 19"/>
          <p:cNvGrpSpPr/>
          <p:nvPr/>
        </p:nvGrpSpPr>
        <p:grpSpPr>
          <a:xfrm>
            <a:off x="5944983" y="7663555"/>
            <a:ext cx="9597559" cy="1879220"/>
            <a:chOff x="5190577" y="1969195"/>
            <a:chExt cx="9597559" cy="1879220"/>
          </a:xfrm>
        </p:grpSpPr>
        <p:sp>
          <p:nvSpPr>
            <p:cNvPr id="24" name="ZoneTexte 13"/>
            <p:cNvSpPr txBox="1"/>
            <p:nvPr/>
          </p:nvSpPr>
          <p:spPr>
            <a:xfrm>
              <a:off x="5190577" y="2585640"/>
              <a:ext cx="324000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Spectral control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5"/>
            <a:srcRect t="50000"/>
            <a:stretch>
              <a:fillRect/>
            </a:stretch>
          </p:blipFill>
          <p:spPr>
            <a:xfrm>
              <a:off x="11209777" y="1969195"/>
              <a:ext cx="3578359" cy="1879220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2164983" y="1898552"/>
            <a:ext cx="9558842" cy="1529226"/>
            <a:chOff x="756004" y="1974848"/>
            <a:chExt cx="9558842" cy="1529226"/>
          </a:xfrm>
        </p:grpSpPr>
        <p:sp>
          <p:nvSpPr>
            <p:cNvPr id="22" name="ZoneTexte 4"/>
            <p:cNvSpPr txBox="1"/>
            <p:nvPr/>
          </p:nvSpPr>
          <p:spPr>
            <a:xfrm>
              <a:off x="756004" y="2416296"/>
              <a:ext cx="381642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0070C0"/>
                  </a:solidFill>
                </a:rPr>
                <a:t>Hierarchical Tiling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275604" y="464832"/>
              <a:ext cx="1529226" cy="4549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69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ggrap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siggraph</Template>
  <TotalTime>5539</TotalTime>
  <Words>2394</Words>
  <Application>Microsoft Office PowerPoint</Application>
  <PresentationFormat>Personnalisé</PresentationFormat>
  <Paragraphs>392</Paragraphs>
  <Slides>36</Slides>
  <Notes>36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7" baseType="lpstr">
      <vt:lpstr>siggraph</vt:lpstr>
      <vt:lpstr>Présentation PowerPoint</vt:lpstr>
      <vt:lpstr>Problem Statement</vt:lpstr>
      <vt:lpstr>Why it is essential?</vt:lpstr>
      <vt:lpstr>Context</vt:lpstr>
      <vt:lpstr>Previous work: Advanced Methods</vt:lpstr>
      <vt:lpstr>Previous work: General Noise Methods</vt:lpstr>
      <vt:lpstr>Previous work: Tile-based Methods</vt:lpstr>
      <vt:lpstr>Previous work: Positioning</vt:lpstr>
      <vt:lpstr>Outline</vt:lpstr>
      <vt:lpstr>Base lattice</vt:lpstr>
      <vt:lpstr>Polyhexes &amp; Subdivision</vt:lpstr>
      <vt:lpstr>Comparison with previous systems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Polyhexes</vt:lpstr>
      <vt:lpstr>Comparison with previous systems</vt:lpstr>
      <vt:lpstr>Sampling generation</vt:lpstr>
      <vt:lpstr>Sampling optimization</vt:lpstr>
      <vt:lpstr>Sampling optimization</vt:lpstr>
      <vt:lpstr>Sampling optimization</vt:lpstr>
      <vt:lpstr>Overall pipeline</vt:lpstr>
      <vt:lpstr>Results</vt:lpstr>
      <vt:lpstr>Results</vt:lpstr>
      <vt:lpstr>Results</vt:lpstr>
      <vt:lpstr>Results</vt:lpstr>
      <vt:lpstr>Results</vt:lpstr>
      <vt:lpstr>Results</vt:lpstr>
      <vt:lpstr>Contributions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</dc:creator>
  <cp:lastModifiedBy>Florent</cp:lastModifiedBy>
  <cp:revision>112</cp:revision>
  <dcterms:created xsi:type="dcterms:W3CDTF">2014-07-16T15:50:37Z</dcterms:created>
  <dcterms:modified xsi:type="dcterms:W3CDTF">2014-07-26T12:55:50Z</dcterms:modified>
</cp:coreProperties>
</file>